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1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4" r:id="rId8"/>
    <p:sldId id="262" r:id="rId9"/>
    <p:sldId id="258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214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6012" y="1904999"/>
            <a:ext cx="6938963" cy="1582271"/>
          </a:xfrm>
        </p:spPr>
        <p:txBody>
          <a:bodyPr anchor="b" anchorCtr="0"/>
          <a:lstStyle>
            <a:lvl1pPr>
              <a:lnSpc>
                <a:spcPct val="95000"/>
              </a:lnSpc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6013" y="3487271"/>
            <a:ext cx="6938961" cy="1143000"/>
          </a:xfrm>
        </p:spPr>
        <p:txBody>
          <a:bodyPr/>
          <a:lstStyle>
            <a:lvl1pPr marL="0" indent="0" algn="ctr">
              <a:spcBef>
                <a:spcPts val="300"/>
              </a:spcBef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5715000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5715000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5715000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4686766"/>
            <a:ext cx="7315200" cy="400705"/>
          </a:xfrm>
          <a:prstGeom prst="rect">
            <a:avLst/>
          </a:prstGeom>
        </p:spPr>
      </p:pic>
      <p:pic>
        <p:nvPicPr>
          <p:cNvPr id="10" name="Picture 9" descr="coverAccentTop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4400" y="1619136"/>
            <a:ext cx="7315200" cy="39138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4754083" y="673398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4754083" y="5636584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4169" y="5636584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4169" y="673398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081121" y="914400"/>
            <a:ext cx="3108960" cy="4815841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500"/>
              </a:spcBef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2" descr="caption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1752600" y="565897"/>
            <a:ext cx="742950" cy="361950"/>
          </a:xfrm>
          <a:prstGeom prst="rect">
            <a:avLst/>
          </a:prstGeom>
          <a:noFill/>
        </p:spPr>
      </p:pic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752600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8450" y="412824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8450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0" y="780826"/>
            <a:ext cx="45720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93402" y="4128247"/>
            <a:ext cx="742950" cy="361950"/>
          </a:xfrm>
          <a:prstGeom prst="rect">
            <a:avLst/>
          </a:prstGeom>
          <a:noFill/>
        </p:spPr>
      </p:pic>
      <p:pic>
        <p:nvPicPr>
          <p:cNvPr id="4099" name="Picture 3" descr="scrollwork-Botto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07649" y="4128247"/>
            <a:ext cx="742950" cy="361950"/>
          </a:xfrm>
          <a:prstGeom prst="rect">
            <a:avLst/>
          </a:prstGeom>
          <a:noFill/>
        </p:spPr>
      </p:pic>
      <p:pic>
        <p:nvPicPr>
          <p:cNvPr id="12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993402" y="565897"/>
            <a:ext cx="742950" cy="361950"/>
          </a:xfrm>
          <a:prstGeom prst="rect">
            <a:avLst/>
          </a:prstGeom>
          <a:noFill/>
        </p:spPr>
      </p:pic>
      <p:pic>
        <p:nvPicPr>
          <p:cNvPr id="4098" name="Picture 2" descr="scrollwork-To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07649" y="565897"/>
            <a:ext cx="742950" cy="3619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0160" y="4406153"/>
            <a:ext cx="6583680" cy="78441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0" kern="120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5446059"/>
            <a:ext cx="7543800" cy="609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600"/>
              </a:spcBef>
              <a:buSzPct val="10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6146" name="Picture 2" descr="captionLongAcc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90650" y="5204012"/>
            <a:ext cx="6362700" cy="247650"/>
          </a:xfrm>
          <a:prstGeom prst="rect">
            <a:avLst/>
          </a:prstGeom>
          <a:noFill/>
        </p:spPr>
      </p:pic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4912659" y="780826"/>
            <a:ext cx="2743200" cy="3467548"/>
          </a:xfrm>
          <a:solidFill>
            <a:schemeClr val="bg2"/>
          </a:solidFill>
          <a:ln w="127000">
            <a:solidFill>
              <a:schemeClr val="bg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2084294"/>
            <a:ext cx="7543800" cy="3639670"/>
          </a:xfrm>
        </p:spPr>
        <p:txBody>
          <a:bodyPr vert="eaVert"/>
          <a:lstStyle>
            <a:lvl5pPr>
              <a:defRPr/>
            </a:lvl5pPr>
            <a:lvl6pPr marL="2286000">
              <a:defRPr/>
            </a:lvl6pPr>
            <a:lvl7pPr marL="2286000">
              <a:defRPr/>
            </a:lvl7pPr>
            <a:lvl8pPr marL="2286000">
              <a:defRPr/>
            </a:lvl8pPr>
            <a:lvl9pPr marL="22860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22048"/>
            <a:ext cx="1676400" cy="4814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922048"/>
            <a:ext cx="5638800" cy="4814888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5122" name="Picture 2" descr="vertical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6225" y="860612"/>
            <a:ext cx="247364" cy="493776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Embos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2519" y="4038600"/>
            <a:ext cx="6938963" cy="1174376"/>
          </a:xfrm>
        </p:spPr>
        <p:txBody>
          <a:bodyPr anchor="b" anchorCtr="0">
            <a:noAutofit/>
          </a:bodyPr>
          <a:lstStyle>
            <a:lvl1pPr>
              <a:lnSpc>
                <a:spcPct val="95000"/>
              </a:lnSpc>
              <a:defRPr sz="5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2520" y="5212977"/>
            <a:ext cx="6938961" cy="775447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07741" y="6214969"/>
            <a:ext cx="2133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2659" y="6214969"/>
            <a:ext cx="28956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6214969"/>
            <a:ext cx="457200" cy="275478"/>
          </a:xfrm>
        </p:spPr>
        <p:txBody>
          <a:bodyPr/>
          <a:lstStyle>
            <a:lvl1pPr>
              <a:defRPr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coverAccentBotto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915801"/>
            <a:ext cx="7315200" cy="400705"/>
          </a:xfrm>
          <a:prstGeom prst="rect">
            <a:avLst/>
          </a:prstGeom>
        </p:spPr>
      </p:pic>
      <p:sp>
        <p:nvSpPr>
          <p:cNvPr id="11" name="Picture Placeholder 2"/>
          <p:cNvSpPr>
            <a:spLocks noGrp="1"/>
          </p:cNvSpPr>
          <p:nvPr>
            <p:ph type="pic" idx="13"/>
          </p:nvPr>
        </p:nvSpPr>
        <p:spPr>
          <a:xfrm>
            <a:off x="1188720" y="1004455"/>
            <a:ext cx="6766560" cy="2729345"/>
          </a:xfrm>
          <a:solidFill>
            <a:schemeClr val="bg2"/>
          </a:solidFill>
          <a:ln w="127000">
            <a:solidFill>
              <a:schemeClr val="tx1"/>
            </a:solidFill>
            <a:miter lim="800000"/>
          </a:ln>
          <a:effectLst>
            <a:outerShdw blurRad="50800" dist="38100" dir="5400000" algn="t" rotWithShape="0">
              <a:prstClr val="black">
                <a:alpha val="25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6012" y="1904998"/>
            <a:ext cx="6938964" cy="1582271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012" y="3487271"/>
            <a:ext cx="6938960" cy="11430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SzPct val="100000"/>
              <a:buFont typeface="Wingdings" pitchFamily="2" charset="2"/>
              <a:buNone/>
              <a:defRPr lang="en-US" sz="18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1026" name="Picture 2" descr="SectionAccentTo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618488"/>
            <a:ext cx="7315200" cy="356382"/>
          </a:xfrm>
          <a:prstGeom prst="rect">
            <a:avLst/>
          </a:prstGeom>
          <a:noFill/>
        </p:spPr>
      </p:pic>
      <p:pic>
        <p:nvPicPr>
          <p:cNvPr id="1027" name="Picture 3" descr="SectionAccentBotto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4690872"/>
            <a:ext cx="7315200" cy="35638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6106" y="2084293"/>
            <a:ext cx="3429000" cy="3639312"/>
          </a:xfrm>
        </p:spPr>
        <p:txBody>
          <a:bodyPr>
            <a:normAutofit/>
          </a:bodyPr>
          <a:lstStyle>
            <a:lvl1pPr marL="282575" indent="-282575">
              <a:defRPr sz="20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5013" indent="-282575">
              <a:defRPr sz="1800"/>
            </a:lvl7pPr>
            <a:lvl8pPr marL="2287588" indent="-282575">
              <a:defRPr sz="1800"/>
            </a:lvl8pPr>
            <a:lvl9pPr marL="2568575" indent="-2809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1100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4163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69006" y="1839913"/>
            <a:ext cx="2743200" cy="903287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26106" y="2971800"/>
            <a:ext cx="3429000" cy="2751804"/>
          </a:xfrm>
        </p:spPr>
        <p:txBody>
          <a:bodyPr>
            <a:normAutofit/>
          </a:bodyPr>
          <a:lstStyle>
            <a:lvl1pPr marL="282575" indent="-282575">
              <a:defRPr sz="1800"/>
            </a:lvl1pPr>
            <a:lvl2pPr marL="573088" indent="-282575">
              <a:defRPr sz="1800"/>
            </a:lvl2pPr>
            <a:lvl3pPr marL="855663" indent="-282575">
              <a:defRPr sz="18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600"/>
            </a:lvl6pPr>
            <a:lvl7pPr marL="2003425" indent="-282575">
              <a:defRPr sz="1600"/>
            </a:lvl7pPr>
            <a:lvl8pPr marL="2286000" indent="-282575">
              <a:defRPr sz="1600"/>
            </a:lvl8pPr>
            <a:lvl9pPr marL="2568575" indent="-282575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2050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47775" y="2686050"/>
            <a:ext cx="2609850" cy="133350"/>
          </a:xfrm>
          <a:prstGeom prst="rect">
            <a:avLst/>
          </a:prstGeom>
          <a:noFill/>
        </p:spPr>
      </p:pic>
      <p:pic>
        <p:nvPicPr>
          <p:cNvPr id="12" name="Picture 2" descr="comparisonRul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5681" y="2686050"/>
            <a:ext cx="2609850" cy="13335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pageAccent-Ful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5313" y="1689847"/>
            <a:ext cx="7953375" cy="30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3429000" cy="1371600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26106" y="914400"/>
            <a:ext cx="3429000" cy="4815841"/>
          </a:xfrm>
        </p:spPr>
        <p:txBody>
          <a:bodyPr>
            <a:normAutofit/>
          </a:bodyPr>
          <a:lstStyle>
            <a:lvl1pPr marL="341313" indent="-341313">
              <a:defRPr sz="2200"/>
            </a:lvl1pPr>
            <a:lvl2pPr marL="631825" indent="-284163">
              <a:defRPr sz="2000"/>
            </a:lvl2pPr>
            <a:lvl3pPr marL="914400" indent="-284163">
              <a:defRPr sz="1800"/>
            </a:lvl3pPr>
            <a:lvl4pPr marL="1196975" indent="-284163">
              <a:defRPr sz="1800"/>
            </a:lvl4pPr>
            <a:lvl5pPr marL="1487488" indent="-284163">
              <a:defRPr sz="1800"/>
            </a:lvl5pPr>
            <a:lvl6pPr marL="1770063" indent="-284163">
              <a:defRPr sz="1800"/>
            </a:lvl6pPr>
            <a:lvl7pPr marL="2060575" indent="-284163">
              <a:defRPr sz="1800"/>
            </a:lvl7pPr>
            <a:lvl8pPr marL="2344738" indent="-284163">
              <a:defRPr sz="1800"/>
            </a:lvl8pPr>
            <a:lvl9pPr marL="2627313" indent="-2841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2667001"/>
            <a:ext cx="3429000" cy="2895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  <p:pic>
        <p:nvPicPr>
          <p:cNvPr id="3074" name="Picture 2" descr="captionAcc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2326341"/>
            <a:ext cx="3429000" cy="24030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Edging.pn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00100" y="381000"/>
            <a:ext cx="75438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84294"/>
            <a:ext cx="6949440" cy="3639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118412"/>
            <a:ext cx="2133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CB2733-2E93-704C-AFB3-ED2AD5A51E1E}" type="datetimeFigureOut">
              <a:rPr lang="en-US" smtClean="0"/>
              <a:t>2/1/12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18412"/>
            <a:ext cx="28956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43400" y="6118412"/>
            <a:ext cx="457200" cy="2754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fld id="{F3BAC9D2-6573-1C4B-870C-9F485CBFE6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5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buSzPct val="100000"/>
        <a:buFont typeface="Wingdings" pitchFamily="2" charset="2"/>
        <a:buChar char="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500"/>
        </a:spcBef>
        <a:buClr>
          <a:schemeClr val="tx1">
            <a:lumMod val="60000"/>
            <a:lumOff val="40000"/>
          </a:schemeClr>
        </a:buClr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500"/>
        </a:spcBef>
        <a:buSzPct val="100000"/>
        <a:buFont typeface="Wingdings" pitchFamily="2" charset="2"/>
        <a:buChar char=""/>
        <a:tabLst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JP Morgan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David Casey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0068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Growing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John Pierpont Morgan was born on April 17</a:t>
            </a:r>
            <a:r>
              <a:rPr lang="en-US" baseline="30000" dirty="0" smtClean="0"/>
              <a:t>th</a:t>
            </a:r>
            <a:r>
              <a:rPr lang="en-US" dirty="0" smtClean="0"/>
              <a:t>, 1837 in Hartford, Connecticut to Juliet and </a:t>
            </a:r>
            <a:r>
              <a:rPr lang="en-US" dirty="0" err="1" smtClean="0"/>
              <a:t>Junius</a:t>
            </a:r>
            <a:r>
              <a:rPr lang="en-US" dirty="0" smtClean="0"/>
              <a:t> Morgan.</a:t>
            </a:r>
          </a:p>
          <a:p>
            <a:r>
              <a:rPr lang="en-US" dirty="0" smtClean="0"/>
              <a:t>JP Morgan was born into an already fairly wealthy family.</a:t>
            </a:r>
          </a:p>
          <a:p>
            <a:pPr lvl="1"/>
            <a:r>
              <a:rPr lang="en-US" dirty="0" smtClean="0"/>
              <a:t>His father was a financier who helped found a very prosperous dry goods exporting company</a:t>
            </a:r>
          </a:p>
          <a:p>
            <a:r>
              <a:rPr lang="en-US" dirty="0" smtClean="0"/>
              <a:t>He was sent to study in Switzerland’s University of Gottingen at the age of sixteen.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912562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Career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Much of JP Morgan’s initial jobs were influenced by his father’s reputable standing as a financier.</a:t>
            </a:r>
          </a:p>
          <a:p>
            <a:r>
              <a:rPr lang="en-US" dirty="0" smtClean="0"/>
              <a:t>Morgan’s first job was at the brokerage house, Duncan, Sherman &amp; Company.</a:t>
            </a:r>
          </a:p>
          <a:p>
            <a:pPr lvl="1"/>
            <a:r>
              <a:rPr lang="en-US" dirty="0" smtClean="0"/>
              <a:t>He worked without pay, still supported by the </a:t>
            </a:r>
            <a:r>
              <a:rPr lang="en-US" dirty="0" err="1" smtClean="0"/>
              <a:t>weatlh</a:t>
            </a:r>
            <a:r>
              <a:rPr lang="en-US" dirty="0" smtClean="0"/>
              <a:t> of his father.</a:t>
            </a:r>
          </a:p>
          <a:p>
            <a:r>
              <a:rPr lang="en-US" dirty="0" smtClean="0"/>
              <a:t>His father’s influenced continued to help him expand his own partnership into other investment banks.</a:t>
            </a:r>
          </a:p>
          <a:p>
            <a:pPr lvl="1"/>
            <a:r>
              <a:rPr lang="en-US" dirty="0" smtClean="0"/>
              <a:t>These included: George Peabody &amp; Company; </a:t>
            </a:r>
            <a:r>
              <a:rPr lang="en-US" dirty="0" err="1" smtClean="0"/>
              <a:t>Dabney</a:t>
            </a:r>
            <a:r>
              <a:rPr lang="en-US" dirty="0" smtClean="0"/>
              <a:t>, Morgan &amp; Company; and Drexel, Morgan &amp; Company.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039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Railroads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One of his wealthiest forays in investment banking was the trading of stocks in railroads.</a:t>
            </a:r>
          </a:p>
          <a:p>
            <a:r>
              <a:rPr lang="en-US" dirty="0" smtClean="0"/>
              <a:t>He began to sell stocks in railroads to European investors, meanwhile, reorganizing railroad companies themselves to benefit his investors.</a:t>
            </a:r>
          </a:p>
          <a:p>
            <a:r>
              <a:rPr lang="en-US" dirty="0" smtClean="0"/>
              <a:t>He believed that competition among companies led to financial waste.</a:t>
            </a:r>
          </a:p>
          <a:p>
            <a:r>
              <a:rPr lang="en-US" dirty="0" smtClean="0"/>
              <a:t>He promoted railroad companies buying up other companies in the area to increase profit.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762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This idea with encouraging monopolies among railroads expanded to every other business he had invested in.</a:t>
            </a:r>
          </a:p>
          <a:p>
            <a:r>
              <a:rPr lang="en-US" dirty="0" smtClean="0"/>
              <a:t>When he saw that consolidating railroads produced such a large profit, he decided to try it next with the ideas of inventor Thomas Edison.</a:t>
            </a:r>
          </a:p>
          <a:p>
            <a:r>
              <a:rPr lang="en-US" dirty="0" smtClean="0"/>
              <a:t>He was able to create a monopoly on the electricity sector through the creation of General Electric.</a:t>
            </a:r>
          </a:p>
          <a:p>
            <a:r>
              <a:rPr lang="en-US" dirty="0" smtClean="0"/>
              <a:t>He continued merging in almost every business sector.  His finest example of this was the creation of US Steel, the first billion-dollar corporation.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0703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Debts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JP Morgan is well known for his saving of the United States Government.</a:t>
            </a:r>
          </a:p>
          <a:p>
            <a:pPr lvl="1"/>
            <a:r>
              <a:rPr lang="en-US" dirty="0" smtClean="0"/>
              <a:t>He helped to pay off foreign debt America had accumulated during the Civil war.</a:t>
            </a:r>
          </a:p>
          <a:p>
            <a:pPr lvl="1"/>
            <a:r>
              <a:rPr lang="en-US" dirty="0" smtClean="0"/>
              <a:t>He organized a massive deposit of gold into the US Treasury.</a:t>
            </a:r>
          </a:p>
          <a:p>
            <a:pPr lvl="1"/>
            <a:r>
              <a:rPr lang="en-US" dirty="0" smtClean="0"/>
              <a:t>He helped to prevent the Bank Panic of 1907 by giving loans to banks to keep people from withdrawing their deposits.</a:t>
            </a:r>
          </a:p>
          <a:p>
            <a:r>
              <a:rPr lang="en-US" dirty="0" smtClean="0"/>
              <a:t>However, he is less well known for his funding on a global level.</a:t>
            </a:r>
          </a:p>
          <a:p>
            <a:r>
              <a:rPr lang="en-US" dirty="0" smtClean="0"/>
              <a:t>He was the first American to give a loan to a foreign nation.</a:t>
            </a:r>
          </a:p>
          <a:p>
            <a:pPr lvl="1"/>
            <a:r>
              <a:rPr lang="en-US" dirty="0" smtClean="0"/>
              <a:t>He took on the entire debt of Mexico; he also bought millions of dollars of war bonds from Great Britain.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441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Robber Baron?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Most of the ways in which Morgan accumulated his money could easily be seen as corrupt.</a:t>
            </a:r>
          </a:p>
          <a:p>
            <a:r>
              <a:rPr lang="en-US" dirty="0" smtClean="0"/>
              <a:t>His stance on corporations was quintessential robber </a:t>
            </a:r>
            <a:r>
              <a:rPr lang="en-US" dirty="0" err="1" smtClean="0"/>
              <a:t>baronism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He formed monopolies in every part of the American economy from railroads to electricity.</a:t>
            </a:r>
          </a:p>
          <a:p>
            <a:r>
              <a:rPr lang="en-US" dirty="0" smtClean="0"/>
              <a:t>His bailing out of the American economy seems like it should be a good act.</a:t>
            </a:r>
          </a:p>
          <a:p>
            <a:pPr lvl="1"/>
            <a:r>
              <a:rPr lang="en-US" dirty="0" smtClean="0"/>
              <a:t>However, he was very despised for this act due to the fact he directly profited from it.</a:t>
            </a:r>
          </a:p>
          <a:p>
            <a:r>
              <a:rPr lang="en-US" dirty="0" smtClean="0"/>
              <a:t>The following quote spoken by Morgan, summarizes his views quite well:</a:t>
            </a:r>
          </a:p>
          <a:p>
            <a:r>
              <a:rPr lang="en-US" dirty="0" smtClean="0"/>
              <a:t>“</a:t>
            </a:r>
            <a:r>
              <a:rPr lang="en-US" sz="2400" dirty="0"/>
              <a:t>A man always has two reasons for doing anything: a good reason and the real reason.</a:t>
            </a:r>
            <a:r>
              <a:rPr lang="en-US" sz="2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89814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Contemporary Criticisms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7831" b="17831"/>
          <a:stretch>
            <a:fillRect/>
          </a:stretch>
        </p:blipFill>
        <p:spPr>
          <a:xfrm>
            <a:off x="463957" y="1752599"/>
            <a:ext cx="5717616" cy="2994520"/>
          </a:xfrm>
        </p:spPr>
      </p:pic>
      <p:sp>
        <p:nvSpPr>
          <p:cNvPr id="7" name="TextBox 6"/>
          <p:cNvSpPr txBox="1"/>
          <p:nvPr/>
        </p:nvSpPr>
        <p:spPr>
          <a:xfrm>
            <a:off x="635053" y="4898301"/>
            <a:ext cx="82253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political cartoon is a comment on the way many Americans felt about JP Morgan. </a:t>
            </a:r>
          </a:p>
          <a:p>
            <a:r>
              <a:rPr lang="en-US" dirty="0" smtClean="0"/>
              <a:t>This image specifically discusses Morgan’s bailing out of the US Treasury.  Morgan is seen</a:t>
            </a:r>
          </a:p>
          <a:p>
            <a:r>
              <a:rPr lang="en-US" dirty="0" smtClean="0"/>
              <a:t>as piloting the ship of America through economic waters.  The central, and largest, object </a:t>
            </a:r>
          </a:p>
          <a:p>
            <a:r>
              <a:rPr lang="en-US" dirty="0" smtClean="0"/>
              <a:t>of this picture is JP Morgan himself.  However, this is a negative connotation when </a:t>
            </a:r>
          </a:p>
          <a:p>
            <a:r>
              <a:rPr lang="en-US" dirty="0" smtClean="0"/>
              <a:t>Morgan is overshadowing and looking down on America (Uncle Sam).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274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Baker, Martin. "The original Fat Cat and robber baron of his time ." </a:t>
            </a:r>
            <a:r>
              <a:rPr lang="en-US" i="1" dirty="0" smtClean="0"/>
              <a:t>The Telegraph</a:t>
            </a:r>
            <a:r>
              <a:rPr lang="en-US" dirty="0" smtClean="0"/>
              <a:t> </a:t>
            </a:r>
            <a:r>
              <a:rPr lang="en-US" dirty="0"/>
              <a:t>25 </a:t>
            </a:r>
            <a:r>
              <a:rPr lang="en-US" dirty="0" smtClean="0"/>
              <a:t>	Oct </a:t>
            </a:r>
            <a:r>
              <a:rPr lang="en-US" dirty="0"/>
              <a:t>2003, </a:t>
            </a:r>
            <a:r>
              <a:rPr lang="en-US" dirty="0" smtClean="0"/>
              <a:t>Web</a:t>
            </a:r>
            <a:r>
              <a:rPr lang="en-US" dirty="0"/>
              <a:t>. 3 Feb. 2012.</a:t>
            </a:r>
            <a:endParaRPr lang="en-US" dirty="0" smtClean="0"/>
          </a:p>
          <a:p>
            <a:r>
              <a:rPr lang="en-US" dirty="0" smtClean="0"/>
              <a:t>Baker</a:t>
            </a:r>
            <a:r>
              <a:rPr lang="en-US" dirty="0"/>
              <a:t>, Ray. "J PIERPONT MORGAN." </a:t>
            </a:r>
            <a:r>
              <a:rPr lang="en-US" i="1" dirty="0"/>
              <a:t>McClure's </a:t>
            </a:r>
            <a:r>
              <a:rPr lang="en-US" i="1" dirty="0" smtClean="0"/>
              <a:t>Magazine</a:t>
            </a:r>
            <a:r>
              <a:rPr lang="en-US" dirty="0"/>
              <a:t>. </a:t>
            </a:r>
            <a:r>
              <a:rPr lang="en-US" dirty="0" smtClean="0"/>
              <a:t>Oct </a:t>
            </a:r>
            <a:r>
              <a:rPr lang="en-US" dirty="0"/>
              <a:t>1901: 507-18. Web. </a:t>
            </a:r>
            <a:r>
              <a:rPr lang="en-US" dirty="0" smtClean="0"/>
              <a:t>	3 </a:t>
            </a:r>
            <a:r>
              <a:rPr lang="en-US" dirty="0"/>
              <a:t>Feb. 2012</a:t>
            </a:r>
            <a:r>
              <a:rPr lang="en-US" dirty="0" smtClean="0"/>
              <a:t>.</a:t>
            </a:r>
          </a:p>
          <a:p>
            <a:r>
              <a:rPr lang="en-US" dirty="0"/>
              <a:t>Bowen, Liz. "J.P. Morgan: A BIOGRAPHY BY LIZ </a:t>
            </a:r>
            <a:r>
              <a:rPr lang="en-US" dirty="0" smtClean="0"/>
              <a:t>BOWEN</a:t>
            </a:r>
            <a:r>
              <a:rPr lang="en-US" dirty="0"/>
              <a:t>." . Fordham </a:t>
            </a:r>
            <a:r>
              <a:rPr lang="en-US" dirty="0" smtClean="0"/>
              <a:t>	University</a:t>
            </a:r>
            <a:r>
              <a:rPr lang="en-US" dirty="0"/>
              <a:t>, 2010. Web. 3 Feb 2012.</a:t>
            </a:r>
            <a:endParaRPr lang="en-US" dirty="0" smtClean="0"/>
          </a:p>
          <a:p>
            <a:r>
              <a:rPr lang="en-US" dirty="0" smtClean="0"/>
              <a:t>"</a:t>
            </a:r>
            <a:r>
              <a:rPr lang="en-US" dirty="0"/>
              <a:t>JP Morgan Biography: The most influential banker in </a:t>
            </a:r>
            <a:r>
              <a:rPr lang="en-US" dirty="0" smtClean="0"/>
              <a:t>history</a:t>
            </a:r>
            <a:r>
              <a:rPr lang="en-US" dirty="0"/>
              <a:t>." </a:t>
            </a:r>
            <a:r>
              <a:rPr lang="en-US" i="1" dirty="0"/>
              <a:t>Financial Inspiration </a:t>
            </a:r>
            <a:r>
              <a:rPr lang="en-US" i="1" dirty="0" smtClean="0"/>
              <a:t>	Cafe</a:t>
            </a:r>
            <a:r>
              <a:rPr lang="en-US" dirty="0"/>
              <a:t>. Financial</a:t>
            </a:r>
            <a:r>
              <a:rPr lang="en-US" dirty="0" smtClean="0"/>
              <a:t>-</a:t>
            </a:r>
            <a:r>
              <a:rPr lang="en-US" dirty="0" err="1" smtClean="0"/>
              <a:t>Inspiration.com</a:t>
            </a:r>
            <a:r>
              <a:rPr lang="en-US" dirty="0"/>
              <a:t>, 2010. Web. 3 Feb 2012</a:t>
            </a:r>
            <a:r>
              <a:rPr lang="en-US" dirty="0" smtClean="0"/>
              <a:t>.</a:t>
            </a:r>
          </a:p>
          <a:p>
            <a:r>
              <a:rPr lang="en-US" dirty="0"/>
              <a:t>"J. P. Morgan." </a:t>
            </a:r>
            <a:r>
              <a:rPr lang="en-US" i="1" dirty="0"/>
              <a:t>MSN </a:t>
            </a:r>
            <a:r>
              <a:rPr lang="en-US" i="1" dirty="0" err="1"/>
              <a:t>encarta</a:t>
            </a:r>
            <a:r>
              <a:rPr lang="en-US" dirty="0"/>
              <a:t>. 2009. Web. 3 Feb 2012. &lt;http://</a:t>
            </a:r>
            <a:r>
              <a:rPr lang="en-US" dirty="0" err="1"/>
              <a:t>www.webcitation.org</a:t>
            </a:r>
            <a:r>
              <a:rPr lang="en-US" dirty="0" smtClean="0"/>
              <a:t>/	5kwrgiWB6</a:t>
            </a:r>
            <a:r>
              <a:rPr lang="en-US" dirty="0"/>
              <a:t>&gt;.</a:t>
            </a:r>
            <a:endParaRPr lang="en-US" i="1" dirty="0" smtClean="0"/>
          </a:p>
          <a:p>
            <a:r>
              <a:rPr lang="en-US" i="1" dirty="0" smtClean="0"/>
              <a:t>The Helping Hand</a:t>
            </a:r>
            <a:r>
              <a:rPr lang="en-US" dirty="0" smtClean="0"/>
              <a:t>. 1911. Library of Congress. Washington, D.C. </a:t>
            </a:r>
            <a:r>
              <a:rPr lang="en-US" i="1" dirty="0" smtClean="0"/>
              <a:t>www.loc.gov</a:t>
            </a:r>
            <a:r>
              <a:rPr lang="en-US" dirty="0" smtClean="0"/>
              <a:t>. Web. </a:t>
            </a:r>
            <a:r>
              <a:rPr lang="en-US" smtClean="0"/>
              <a:t>3 	Feb </a:t>
            </a:r>
            <a:r>
              <a:rPr lang="en-US" dirty="0" smtClean="0"/>
              <a:t>2012.</a:t>
            </a:r>
          </a:p>
          <a:p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3707881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ormal">
  <a:themeElements>
    <a:clrScheme name="Formal">
      <a:dk1>
        <a:srgbClr val="534239"/>
      </a:dk1>
      <a:lt1>
        <a:srgbClr val="FFFFFF"/>
      </a:lt1>
      <a:dk2>
        <a:srgbClr val="3D3A48"/>
      </a:dk2>
      <a:lt2>
        <a:srgbClr val="E1DFD1"/>
      </a:lt2>
      <a:accent1>
        <a:srgbClr val="907F76"/>
      </a:accent1>
      <a:accent2>
        <a:srgbClr val="A46645"/>
      </a:accent2>
      <a:accent3>
        <a:srgbClr val="CD9C47"/>
      </a:accent3>
      <a:accent4>
        <a:srgbClr val="9A92CD"/>
      </a:accent4>
      <a:accent5>
        <a:srgbClr val="7D639B"/>
      </a:accent5>
      <a:accent6>
        <a:srgbClr val="733678"/>
      </a:accent6>
      <a:hlink>
        <a:srgbClr val="A84914"/>
      </a:hlink>
      <a:folHlink>
        <a:srgbClr val="B25672"/>
      </a:folHlink>
    </a:clrScheme>
    <a:fontScheme name="Formal">
      <a:maj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ajorFont>
      <a:minorFont>
        <a:latin typeface="Garamond"/>
        <a:ea typeface=""/>
        <a:cs typeface=""/>
        <a:font script="Jpan" typeface="ヒラギノ明朝 Pro W3"/>
        <a:font script="Hans" typeface="宋体"/>
        <a:font script="Hant" typeface="新細明體"/>
      </a:minorFont>
    </a:fontScheme>
    <a:fmtScheme name="Form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60000"/>
                <a:satMod val="200000"/>
              </a:schemeClr>
              <a:schemeClr val="phClr">
                <a:shade val="9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135000"/>
              </a:schemeClr>
              <a:schemeClr val="phClr">
                <a:shade val="80000"/>
                <a:satMod val="150000"/>
              </a:schemeClr>
            </a:duotone>
          </a:blip>
          <a:tile tx="0" ty="0" sx="65000" sy="65000" flip="none" algn="tl"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>
              <a:shade val="90000"/>
              <a:alpha val="90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85000"/>
              <a:alpha val="90000"/>
              <a:satMod val="125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88900" dist="38100" dir="5400000" sx="101000" sy="101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6000000"/>
            </a:lightRig>
          </a:scene3d>
          <a:sp3d prstMaterial="metal">
            <a:bevelT w="25400" h="12700" prst="artDeco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3">
            <a:duotone>
              <a:schemeClr val="phClr">
                <a:tint val="50000"/>
                <a:satMod val="250000"/>
              </a:schemeClr>
              <a:schemeClr val="phClr">
                <a:shade val="80000"/>
                <a:satMod val="175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10000"/>
                <a:satMod val="260000"/>
                <a:lumMod val="115000"/>
              </a:schemeClr>
              <a:schemeClr val="phClr">
                <a:shade val="75000"/>
                <a:satMod val="175000"/>
                <a:lumMod val="105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Formal.thmx</Template>
  <TotalTime>3216</TotalTime>
  <Words>635</Words>
  <Application>Microsoft Macintosh PowerPoint</Application>
  <PresentationFormat>On-screen Show (4:3)</PresentationFormat>
  <Paragraphs>52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Formal</vt:lpstr>
      <vt:lpstr>JP Morgan</vt:lpstr>
      <vt:lpstr>Growing Up</vt:lpstr>
      <vt:lpstr>Starting Career</vt:lpstr>
      <vt:lpstr>Railroads</vt:lpstr>
      <vt:lpstr>Corporatism</vt:lpstr>
      <vt:lpstr>Debts</vt:lpstr>
      <vt:lpstr>Robber Baron?</vt:lpstr>
      <vt:lpstr>Contemporary Criticisms</vt:lpstr>
      <vt:lpstr>Works Cited</vt:lpstr>
    </vt:vector>
  </TitlesOfParts>
  <Company>SVGS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JP Morgan</dc:title>
  <dc:creator>David Casey</dc:creator>
  <cp:lastModifiedBy>David Casey</cp:lastModifiedBy>
  <cp:revision>11</cp:revision>
  <dcterms:created xsi:type="dcterms:W3CDTF">2012-02-01T19:23:43Z</dcterms:created>
  <dcterms:modified xsi:type="dcterms:W3CDTF">2012-02-04T01:00:36Z</dcterms:modified>
</cp:coreProperties>
</file>